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987" r:id="rId4"/>
    <p:sldId id="984" r:id="rId5"/>
    <p:sldId id="258" r:id="rId6"/>
    <p:sldId id="259" r:id="rId7"/>
    <p:sldId id="985" r:id="rId8"/>
    <p:sldId id="986" r:id="rId9"/>
    <p:sldId id="988" r:id="rId10"/>
    <p:sldId id="1008" r:id="rId11"/>
    <p:sldId id="275" r:id="rId12"/>
    <p:sldId id="1013" r:id="rId13"/>
    <p:sldId id="263" r:id="rId14"/>
    <p:sldId id="267" r:id="rId15"/>
    <p:sldId id="989" r:id="rId16"/>
    <p:sldId id="990" r:id="rId17"/>
    <p:sldId id="270" r:id="rId18"/>
    <p:sldId id="1010" r:id="rId19"/>
    <p:sldId id="1018" r:id="rId20"/>
    <p:sldId id="995" r:id="rId21"/>
    <p:sldId id="260" r:id="rId22"/>
    <p:sldId id="261" r:id="rId23"/>
    <p:sldId id="1019" r:id="rId24"/>
    <p:sldId id="1024" r:id="rId25"/>
    <p:sldId id="1000" r:id="rId26"/>
    <p:sldId id="1016" r:id="rId27"/>
    <p:sldId id="1001" r:id="rId28"/>
    <p:sldId id="1022" r:id="rId29"/>
    <p:sldId id="431" r:id="rId30"/>
    <p:sldId id="432" r:id="rId31"/>
    <p:sldId id="1003" r:id="rId32"/>
    <p:sldId id="1023" r:id="rId33"/>
    <p:sldId id="1005" r:id="rId34"/>
    <p:sldId id="101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6"/>
    <p:restoredTop sz="94474"/>
  </p:normalViewPr>
  <p:slideViewPr>
    <p:cSldViewPr snapToGrid="0">
      <p:cViewPr varScale="1">
        <p:scale>
          <a:sx n="48" d="100"/>
          <a:sy n="48" d="100"/>
        </p:scale>
        <p:origin x="13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0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en-US" sz="3600" u="none" baseline="0" dirty="0">
                <a:solidFill>
                  <a:srgbClr val="FF0000"/>
                </a:solidFill>
              </a:rPr>
              <a:t>UPCC MEMBERSHIP  GROWTH 2020-2022</a:t>
            </a:r>
          </a:p>
          <a:p>
            <a:pPr>
              <a:defRPr sz="3000">
                <a:solidFill>
                  <a:srgbClr val="FF0000"/>
                </a:solidFill>
              </a:defRPr>
            </a:pPr>
            <a:r>
              <a:rPr lang="en-US" sz="2800" u="none" baseline="0" dirty="0">
                <a:solidFill>
                  <a:srgbClr val="FF0000"/>
                </a:solidFill>
              </a:rPr>
              <a:t>(12/31/22 approximately </a:t>
            </a:r>
            <a:r>
              <a:rPr lang="en-US" sz="2400" u="none" baseline="0" dirty="0">
                <a:solidFill>
                  <a:srgbClr val="FF0000"/>
                </a:solidFill>
              </a:rPr>
              <a:t>2,200</a:t>
            </a:r>
            <a:r>
              <a:rPr lang="en-US" sz="2800" u="none" baseline="0" dirty="0">
                <a:solidFill>
                  <a:srgbClr val="FF0000"/>
                </a:solidFill>
              </a:rPr>
              <a:t> Members )</a:t>
            </a:r>
          </a:p>
        </c:rich>
      </c:tx>
      <c:layout>
        <c:manualLayout>
          <c:xMode val="edge"/>
          <c:yMode val="edge"/>
          <c:x val="0.16350908661690969"/>
          <c:y val="1.15548041431341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325074576649004E-2"/>
          <c:y val="0.19471439317794079"/>
          <c:w val="0.89050101424302575"/>
          <c:h val="0.608236664245850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Dec-20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Sheet1!$D$3:$G$3</c:f>
              <c:strCache>
                <c:ptCount val="4"/>
                <c:pt idx="0">
                  <c:v>Full</c:v>
                </c:pt>
                <c:pt idx="1">
                  <c:v>Tennis</c:v>
                </c:pt>
                <c:pt idx="2">
                  <c:v>Social</c:v>
                </c:pt>
                <c:pt idx="3">
                  <c:v>Activity Passes</c:v>
                </c:pt>
              </c:strCache>
            </c:strRef>
          </c:cat>
          <c:val>
            <c:numRef>
              <c:f>Sheet1!$D$4:$G$4</c:f>
              <c:numCache>
                <c:formatCode>General</c:formatCode>
                <c:ptCount val="4"/>
                <c:pt idx="0">
                  <c:v>201</c:v>
                </c:pt>
                <c:pt idx="1">
                  <c:v>106</c:v>
                </c:pt>
                <c:pt idx="2">
                  <c:v>667</c:v>
                </c:pt>
                <c:pt idx="3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EF-4D83-8FCE-C8FED5E1862E}"/>
            </c:ext>
          </c:extLst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Dec-21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Sheet1!$D$3:$G$3</c:f>
              <c:strCache>
                <c:ptCount val="4"/>
                <c:pt idx="0">
                  <c:v>Full</c:v>
                </c:pt>
                <c:pt idx="1">
                  <c:v>Tennis</c:v>
                </c:pt>
                <c:pt idx="2">
                  <c:v>Social</c:v>
                </c:pt>
                <c:pt idx="3">
                  <c:v>Activity Passes</c:v>
                </c:pt>
              </c:strCache>
            </c:strRef>
          </c:cat>
          <c:val>
            <c:numRef>
              <c:f>Sheet1!$D$5:$G$5</c:f>
              <c:numCache>
                <c:formatCode>General</c:formatCode>
                <c:ptCount val="4"/>
                <c:pt idx="0">
                  <c:v>352</c:v>
                </c:pt>
                <c:pt idx="1">
                  <c:v>124</c:v>
                </c:pt>
                <c:pt idx="2">
                  <c:v>747</c:v>
                </c:pt>
                <c:pt idx="3">
                  <c:v>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EF-4D83-8FCE-C8FED5E1862E}"/>
            </c:ext>
          </c:extLst>
        </c:ser>
        <c:ser>
          <c:idx val="2"/>
          <c:order val="2"/>
          <c:tx>
            <c:strRef>
              <c:f>Sheet1!$C$6</c:f>
              <c:strCache>
                <c:ptCount val="1"/>
                <c:pt idx="0">
                  <c:v>Dec-22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Sheet1!$D$3:$G$3</c:f>
              <c:strCache>
                <c:ptCount val="4"/>
                <c:pt idx="0">
                  <c:v>Full</c:v>
                </c:pt>
                <c:pt idx="1">
                  <c:v>Tennis</c:v>
                </c:pt>
                <c:pt idx="2">
                  <c:v>Social</c:v>
                </c:pt>
                <c:pt idx="3">
                  <c:v>Activity Passes</c:v>
                </c:pt>
              </c:strCache>
            </c:strRef>
          </c:cat>
          <c:val>
            <c:numRef>
              <c:f>Sheet1!$D$6:$G$6</c:f>
              <c:numCache>
                <c:formatCode>General</c:formatCode>
                <c:ptCount val="4"/>
                <c:pt idx="0">
                  <c:v>386</c:v>
                </c:pt>
                <c:pt idx="1">
                  <c:v>125</c:v>
                </c:pt>
                <c:pt idx="2">
                  <c:v>762</c:v>
                </c:pt>
                <c:pt idx="3">
                  <c:v>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EF-4D83-8FCE-C8FED5E186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4547135"/>
        <c:axId val="954534239"/>
      </c:barChart>
      <c:catAx>
        <c:axId val="954547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4534239"/>
        <c:crosses val="autoZero"/>
        <c:auto val="1"/>
        <c:lblAlgn val="ctr"/>
        <c:lblOffset val="100"/>
        <c:noMultiLvlLbl val="0"/>
      </c:catAx>
      <c:valAx>
        <c:axId val="954534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4547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899149663513761"/>
          <c:y val="0.89419982768444861"/>
          <c:w val="0.55202783170109282"/>
          <c:h val="0.105800217946173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78178135341778E-2"/>
          <c:y val="3.0824132318655707E-2"/>
          <c:w val="0.93321821864658228"/>
          <c:h val="0.8097145119429903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University Park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6181229773462784E-3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F9-4B0A-A312-0C876B164F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Total Expenses</c:v>
                </c:pt>
                <c:pt idx="1">
                  <c:v>Labor</c:v>
                </c:pt>
                <c:pt idx="2">
                  <c:v>Non-Labor</c:v>
                </c:pt>
              </c:strCache>
            </c:strRef>
          </c:cat>
          <c:val>
            <c:numRef>
              <c:f>Sheet1!$B$2:$B$4</c:f>
              <c:numCache>
                <c:formatCode>_("$"* #,##0_);_("$"* \(#,##0\);_("$"* "-"_);_(@_)</c:formatCode>
                <c:ptCount val="3"/>
                <c:pt idx="0">
                  <c:v>95972</c:v>
                </c:pt>
                <c:pt idx="1">
                  <c:v>61965</c:v>
                </c:pt>
                <c:pt idx="2">
                  <c:v>34007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AD-463D-8B8D-FD949C542664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Other Clubs Median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4724919093850832E-3"/>
                  <c:y val="2.7777777777777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F9-4B0A-A312-0C876B164F06}"/>
                </c:ext>
              </c:extLst>
            </c:dLbl>
            <c:dLbl>
              <c:idx val="1"/>
              <c:layout>
                <c:manualLayout>
                  <c:x val="1.3157894736842052E-2"/>
                  <c:y val="5.55555555555550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FF9-4B0A-A312-0C876B164F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Total Expenses</c:v>
                </c:pt>
                <c:pt idx="1">
                  <c:v>Labor</c:v>
                </c:pt>
                <c:pt idx="2">
                  <c:v>Non-Labor</c:v>
                </c:pt>
              </c:strCache>
            </c:strRef>
          </c:cat>
          <c:val>
            <c:numRef>
              <c:f>Sheet1!$C$2:$C$4</c:f>
              <c:numCache>
                <c:formatCode>_("$"* #,##0_);_("$"* \(#,##0\);_("$"* "-"_);_(@_)</c:formatCode>
                <c:ptCount val="3"/>
                <c:pt idx="0">
                  <c:v>91772</c:v>
                </c:pt>
                <c:pt idx="1">
                  <c:v>54849</c:v>
                </c:pt>
                <c:pt idx="2">
                  <c:v>33027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AD-463D-8B8D-FD949C542664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Other Clubs 25%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Total Expenses</c:v>
                </c:pt>
                <c:pt idx="1">
                  <c:v>Labor</c:v>
                </c:pt>
                <c:pt idx="2">
                  <c:v>Non-Labor</c:v>
                </c:pt>
              </c:strCache>
            </c:strRef>
          </c:cat>
          <c:val>
            <c:numRef>
              <c:f>Sheet1!$D$2:$D$4</c:f>
              <c:numCache>
                <c:formatCode>_("$"* #,##0_);_("$"* \(#,##0\);_("$"* "-"_);_(@_)</c:formatCode>
                <c:ptCount val="3"/>
                <c:pt idx="0">
                  <c:v>73135</c:v>
                </c:pt>
                <c:pt idx="1">
                  <c:v>43334</c:v>
                </c:pt>
                <c:pt idx="2">
                  <c:v>28229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AD-463D-8B8D-FD949C542664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Other Clubs 75%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161812297734629E-2"/>
                  <c:y val="-8.3333333333333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FF9-4B0A-A312-0C876B164F06}"/>
                </c:ext>
              </c:extLst>
            </c:dLbl>
            <c:dLbl>
              <c:idx val="2"/>
              <c:layout>
                <c:manualLayout>
                  <c:x val="-2.4271844660194174E-2"/>
                  <c:y val="-2.7777777777777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FF9-4B0A-A312-0C876B164F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Total Expenses</c:v>
                </c:pt>
                <c:pt idx="1">
                  <c:v>Labor</c:v>
                </c:pt>
                <c:pt idx="2">
                  <c:v>Non-Labor</c:v>
                </c:pt>
              </c:strCache>
            </c:strRef>
          </c:cat>
          <c:val>
            <c:numRef>
              <c:f>Sheet1!$E$2:$E$4</c:f>
              <c:numCache>
                <c:formatCode>_("$"* #,##0_);_("$"* \(#,##0\);_("$"* "-"_);_(@_)</c:formatCode>
                <c:ptCount val="3"/>
                <c:pt idx="0">
                  <c:v>104270</c:v>
                </c:pt>
                <c:pt idx="1">
                  <c:v>64588</c:v>
                </c:pt>
                <c:pt idx="2">
                  <c:v>43752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AD-463D-8B8D-FD949C54266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Trends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Total Expenses</c:v>
                </c:pt>
                <c:pt idx="1">
                  <c:v>Labor</c:v>
                </c:pt>
                <c:pt idx="2">
                  <c:v>Non-Labor</c:v>
                </c:pt>
              </c:strCache>
            </c:strRef>
          </c:cat>
          <c:val>
            <c:numRef>
              <c:f>Sheet1!$F$2:$F$4</c:f>
              <c:numCache>
                <c:formatCode>_("$"* #,##0_);_("$"* \(#,##0\);_("$"* "-"_);_(@_)</c:formatCode>
                <c:ptCount val="3"/>
                <c:pt idx="0">
                  <c:v>104600</c:v>
                </c:pt>
                <c:pt idx="1">
                  <c:v>56200</c:v>
                </c:pt>
                <c:pt idx="2">
                  <c:v>48400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F9-4B0A-A312-0C876B164F0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Beekman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Total Expenses</c:v>
                </c:pt>
                <c:pt idx="1">
                  <c:v>Labor</c:v>
                </c:pt>
                <c:pt idx="2">
                  <c:v>Non-Labor</c:v>
                </c:pt>
              </c:strCache>
            </c:strRef>
          </c:cat>
          <c:val>
            <c:numRef>
              <c:f>Sheet1!$G$2:$G$4</c:f>
              <c:numCache>
                <c:formatCode>_("$"* #,##0_);_("$"* \(#,##0\);_("$"* "-"_);_(@_)</c:formatCode>
                <c:ptCount val="3"/>
                <c:pt idx="0">
                  <c:v>87228.259259259255</c:v>
                </c:pt>
                <c:pt idx="1">
                  <c:v>47858.814814814818</c:v>
                </c:pt>
                <c:pt idx="2">
                  <c:v>39369.444444444438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F9-4B0A-A312-0C876B164F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0064488"/>
        <c:axId val="680065800"/>
      </c:barChart>
      <c:catAx>
        <c:axId val="680064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0065800"/>
        <c:crosses val="autoZero"/>
        <c:auto val="1"/>
        <c:lblAlgn val="ctr"/>
        <c:lblOffset val="100"/>
        <c:noMultiLvlLbl val="0"/>
      </c:catAx>
      <c:valAx>
        <c:axId val="680065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0064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781719032693726E-2"/>
          <c:y val="5.5824146981627298E-2"/>
          <c:w val="0.93321821864658228"/>
          <c:h val="0.7263812335958004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G&amp;A as a % of Operating Revenue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9.7087378640776396E-3"/>
                  <c:y val="-2.2222222222222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C2-4EDD-8937-49000C5FED16}"/>
                </c:ext>
              </c:extLst>
            </c:dLbl>
            <c:dLbl>
              <c:idx val="1"/>
              <c:layout>
                <c:manualLayout>
                  <c:x val="0"/>
                  <c:y val="3.055555555555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C2-4EDD-8937-49000C5FED16}"/>
                </c:ext>
              </c:extLst>
            </c:dLbl>
            <c:dLbl>
              <c:idx val="2"/>
              <c:layout>
                <c:manualLayout>
                  <c:x val="-1.1866098089028343E-16"/>
                  <c:y val="3.0555555555555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C2-4EDD-8937-49000C5FED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University Park</c:v>
                </c:pt>
                <c:pt idx="1">
                  <c:v>Other Clubs 25%</c:v>
                </c:pt>
                <c:pt idx="2">
                  <c:v>Other Clubs Median</c:v>
                </c:pt>
                <c:pt idx="3">
                  <c:v>Other Clubs 75%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0.13</c:v>
                </c:pt>
                <c:pt idx="1">
                  <c:v>0.11</c:v>
                </c:pt>
                <c:pt idx="2">
                  <c:v>0.13</c:v>
                </c:pt>
                <c:pt idx="3">
                  <c:v>0.15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C2-4EDD-8937-49000C5FED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0064488"/>
        <c:axId val="680065800"/>
      </c:lineChart>
      <c:catAx>
        <c:axId val="680064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0065800"/>
        <c:crosses val="autoZero"/>
        <c:auto val="1"/>
        <c:lblAlgn val="ctr"/>
        <c:lblOffset val="100"/>
        <c:noMultiLvlLbl val="0"/>
      </c:catAx>
      <c:valAx>
        <c:axId val="68006580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0064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432408327599823"/>
          <c:y val="0.90148906386701677"/>
          <c:w val="0.69961407129934006"/>
          <c:h val="5.69542869641294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06278291300541"/>
          <c:y val="8.585276857873167E-2"/>
          <c:w val="0.89693721708699459"/>
          <c:h val="0.854813367813480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Sources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1375</c:v>
                </c:pt>
                <c:pt idx="1">
                  <c:v>1180</c:v>
                </c:pt>
                <c:pt idx="2">
                  <c:v>1168</c:v>
                </c:pt>
                <c:pt idx="3">
                  <c:v>1059</c:v>
                </c:pt>
                <c:pt idx="4">
                  <c:v>1069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A2-41D9-9D2D-85AF54CBF8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-1095</c:v>
                </c:pt>
                <c:pt idx="1">
                  <c:v>-6871</c:v>
                </c:pt>
                <c:pt idx="2">
                  <c:v>-2602</c:v>
                </c:pt>
                <c:pt idx="3">
                  <c:v>-1995</c:v>
                </c:pt>
                <c:pt idx="4">
                  <c:v>-2898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A2-41D9-9D2D-85AF54CBF87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Reserve Balance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</c:strCache>
            </c:strRef>
          </c:cat>
          <c:val>
            <c:numRef>
              <c:f>Sheet1!$D$2:$D$6</c:f>
              <c:numCache>
                <c:formatCode>#,##0</c:formatCode>
                <c:ptCount val="5"/>
                <c:pt idx="0" formatCode="General">
                  <c:v>280</c:v>
                </c:pt>
                <c:pt idx="1">
                  <c:v>-5411</c:v>
                </c:pt>
                <c:pt idx="2">
                  <c:v>-6845</c:v>
                </c:pt>
                <c:pt idx="3">
                  <c:v>-7781</c:v>
                </c:pt>
                <c:pt idx="4">
                  <c:v>-9610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A2-41D9-9D2D-85AF54CBF8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73307023"/>
        <c:axId val="1673308687"/>
      </c:barChart>
      <c:catAx>
        <c:axId val="167330702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673308687"/>
        <c:crosses val="autoZero"/>
        <c:auto val="1"/>
        <c:lblAlgn val="ctr"/>
        <c:lblOffset val="100"/>
        <c:noMultiLvlLbl val="0"/>
      </c:catAx>
      <c:valAx>
        <c:axId val="1673308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alpha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3307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267678496709651"/>
          <c:y val="0.75728633440755033"/>
          <c:w val="0.77369241888242235"/>
          <c:h val="0.20715057428336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06278291300541"/>
          <c:y val="2.6696384964168214E-2"/>
          <c:w val="0.89693721708699459"/>
          <c:h val="0.928247746368715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Sources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Years 1-5</c:v>
                </c:pt>
                <c:pt idx="1">
                  <c:v>Years 6-10 </c:v>
                </c:pt>
                <c:pt idx="2">
                  <c:v>Years 11-15</c:v>
                </c:pt>
                <c:pt idx="3">
                  <c:v>Years 16-20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5853</c:v>
                </c:pt>
                <c:pt idx="1">
                  <c:v>6000</c:v>
                </c:pt>
                <c:pt idx="2">
                  <c:v>6000</c:v>
                </c:pt>
                <c:pt idx="3">
                  <c:v>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A2-41D9-9D2D-85AF54CBF8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Years 1-5</c:v>
                </c:pt>
                <c:pt idx="1">
                  <c:v>Years 6-10 </c:v>
                </c:pt>
                <c:pt idx="2">
                  <c:v>Years 11-15</c:v>
                </c:pt>
                <c:pt idx="3">
                  <c:v>Years 16-20</c:v>
                </c:pt>
              </c:strCache>
            </c:strRef>
          </c:cat>
          <c:val>
            <c:numRef>
              <c:f>Sheet1!$C$2:$C$5</c:f>
              <c:numCache>
                <c:formatCode>#,##0</c:formatCode>
                <c:ptCount val="4"/>
                <c:pt idx="0">
                  <c:v>-15461</c:v>
                </c:pt>
                <c:pt idx="1">
                  <c:v>-5902</c:v>
                </c:pt>
                <c:pt idx="2">
                  <c:v>-5987</c:v>
                </c:pt>
                <c:pt idx="3">
                  <c:v>-9758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A2-41D9-9D2D-85AF54CBF87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Reserve Balance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Years 1-5</c:v>
                </c:pt>
                <c:pt idx="1">
                  <c:v>Years 6-10 </c:v>
                </c:pt>
                <c:pt idx="2">
                  <c:v>Years 11-15</c:v>
                </c:pt>
                <c:pt idx="3">
                  <c:v>Years 16-20</c:v>
                </c:pt>
              </c:strCache>
            </c:strRef>
          </c:cat>
          <c:val>
            <c:numRef>
              <c:f>Sheet1!$D$2:$D$5</c:f>
              <c:numCache>
                <c:formatCode>#,##0</c:formatCode>
                <c:ptCount val="4"/>
                <c:pt idx="0">
                  <c:v>-9608</c:v>
                </c:pt>
                <c:pt idx="1">
                  <c:v>-9502</c:v>
                </c:pt>
                <c:pt idx="2">
                  <c:v>-9497</c:v>
                </c:pt>
                <c:pt idx="3">
                  <c:v>-13255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A2-41D9-9D2D-85AF54CBF8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73307023"/>
        <c:axId val="1673308687"/>
      </c:barChart>
      <c:catAx>
        <c:axId val="167330702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673308687"/>
        <c:crosses val="autoZero"/>
        <c:auto val="1"/>
        <c:lblAlgn val="ctr"/>
        <c:lblOffset val="100"/>
        <c:noMultiLvlLbl val="0"/>
      </c:catAx>
      <c:valAx>
        <c:axId val="1673308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alpha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3307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649321008786945"/>
          <c:y val="0.79284949595251997"/>
          <c:w val="0.77369241888242235"/>
          <c:h val="0.166500602687977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0.83641</cdr:x>
      <cdr:y>0.48092</cdr:y>
    </cdr:from>
    <cdr:to>
      <cdr:x>0.94605</cdr:x>
      <cdr:y>0.59171</cdr:y>
    </cdr:to>
    <cdr:sp macro="" textlink="">
      <cdr:nvSpPr>
        <cdr:cNvPr id="2" name="Rounded Rectangular Callout 1">
          <a:extLst xmlns:a="http://schemas.openxmlformats.org/drawingml/2006/main">
            <a:ext uri="{FF2B5EF4-FFF2-40B4-BE49-F238E27FC236}">
              <a16:creationId xmlns:a16="http://schemas.microsoft.com/office/drawing/2014/main" id="{9B0D59A1-8C75-3170-6BF3-57CE345D3971}"/>
            </a:ext>
          </a:extLst>
        </cdr:cNvPr>
        <cdr:cNvSpPr/>
      </cdr:nvSpPr>
      <cdr:spPr>
        <a:xfrm xmlns:a="http://schemas.openxmlformats.org/drawingml/2006/main">
          <a:off x="9665465" y="2965174"/>
          <a:ext cx="1266940" cy="683045"/>
        </a:xfrm>
        <a:prstGeom xmlns:a="http://schemas.openxmlformats.org/drawingml/2006/main" prst="wedgeRoundRectCallou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dirty="0"/>
            <a:t>Increasing Member Participation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6B2FE1-D702-2325-D812-5839140B49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1D314-805B-C9AF-CBDC-55EA3EEEDC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DE1BE-0C8B-4A76-9FA9-5C356D20C683}" type="datetimeFigureOut">
              <a:rPr lang="en-US" smtClean="0"/>
              <a:t>1/30/23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F4A0A-2457-7BEC-21C1-75A4F62866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30A8E-BEFF-AF62-B1A8-B86AB2E4EB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31D15-B79A-4181-8C98-988F6091E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2077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8F271-0E49-0846-B15B-34E1F41CD484}" type="datetimeFigureOut">
              <a:rPr lang="en-US" smtClean="0"/>
              <a:t>1/30/23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954FF-E7ED-EB48-B589-039812BB5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07562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954FF-E7ED-EB48-B589-039812BB5764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C600F-327F-4704-895F-BB2B643A44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599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954FF-E7ED-EB48-B589-039812BB5764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E613E-C5FB-B57D-E47F-B140EBC1F17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40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954FF-E7ED-EB48-B589-039812BB5764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5835A-B0B9-A099-4765-19067CB655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803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B989D-D803-D247-5C43-13799B691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866353-F5D4-23D7-5F68-F76524E86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4B1BF-7B14-C706-CF5C-7F3B70A56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87C6-A63E-40F5-B5C3-EA34C03DD917}" type="datetime1">
              <a:rPr lang="en-US" smtClean="0"/>
              <a:t>1/30/23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EA436-AD04-F0BC-AA18-C8DD8BDA6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3EFF8-306C-7E7F-BF60-D940A7D2D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59EC-1CA5-0A43-84B7-AF5BA6AC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03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12D72-FCE6-886D-E871-48E745D53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45C526-E75A-FF89-AB73-F991B2860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72AE6-2EFE-D84A-F458-29F3D2D91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93B8-47DC-4AE7-A68E-A4CB0EED233E}" type="datetime1">
              <a:rPr lang="en-US" smtClean="0"/>
              <a:t>1/30/23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08EA1-0BB2-8F89-FA6C-E295E5466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83DEE-F86C-5E6F-446A-7AB6904BB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59EC-1CA5-0A43-84B7-AF5BA6AC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3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176900-AEAC-7651-AFD6-1443C05B22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90E6CB-CAA4-212C-8484-8859FC460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37A76-74E6-B888-2443-2E138635A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6D49-EFFB-4E2E-8E78-C56E04047267}" type="datetime1">
              <a:rPr lang="en-US" smtClean="0"/>
              <a:t>1/30/23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E8113-3AA2-9A4A-97B5-4C66063A2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D30CF-D6A0-572E-9F0F-6330CA96E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59EC-1CA5-0A43-84B7-AF5BA6AC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45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9F1D0-4767-5580-05F4-335AFA93B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D7F20-9EE8-9FA9-1BED-98AD21125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A119F-B99A-80FC-328C-0FA88768B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C7C3-56EB-489C-9D01-594DFEFDCAA2}" type="datetime1">
              <a:rPr lang="en-US" smtClean="0"/>
              <a:t>1/30/23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A4051-1C13-DBFF-81F4-ACD809AF1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CA51A-CEED-5B86-D66F-53DEA770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59EC-1CA5-0A43-84B7-AF5BA6AC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91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DD19C-D81A-EBC1-D36C-6535BE22F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94A6E-20A2-8307-69C5-61080F350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5D1FC-CDD1-E5F6-C078-4D3EA871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6D76-78F9-4B4A-960B-59C9510A5D28}" type="datetime1">
              <a:rPr lang="en-US" smtClean="0"/>
              <a:t>1/30/23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916B9-A75F-05A2-D887-0D233ABA2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14CD4-01C8-3DEA-911D-C814852E8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59EC-1CA5-0A43-84B7-AF5BA6AC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33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C1537-10E5-7660-F165-E9E69F0B5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6D0C5-5182-C29E-2BA2-321A25D19D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9CFA2-EF48-CE9A-F1C6-F0DDC4DD1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10E9D-610D-6F04-B9A7-689032F79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30BE-797C-4429-9EDF-FEFF81345FAA}" type="datetime1">
              <a:rPr lang="en-US" smtClean="0"/>
              <a:t>1/30/23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A6FFCD-F5D7-2BDA-6989-7F7F4888F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472243-75A1-0807-D7D6-B27E48213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59EC-1CA5-0A43-84B7-AF5BA6AC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8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72A55-1899-F19F-B708-48C5D047B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7F051-4357-0E36-F750-1076A7F86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607FF0-0F7A-A0D1-3F5A-2385E005C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7B7E39-C6D0-7EAD-71B9-ACD3D4D767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D9C8A6-5046-FC16-686E-D80098BCB6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B6FAAA-55C2-AE2E-64DB-9419EDFCE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656D-1342-4E9A-8E12-BE307D66D1EF}" type="datetime1">
              <a:rPr lang="en-US" smtClean="0"/>
              <a:t>1/30/23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B155F9-EC35-EAF3-6677-8CE445970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BDBC96-4D9A-1765-09D0-D6F8AE87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59EC-1CA5-0A43-84B7-AF5BA6AC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057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2DEB-D796-A21E-D41F-1FEB5F32B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C4CBA5-BAB2-CD5D-A48C-261F1AE8B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2668-EEAA-4CC8-8205-F6D3F2ED9184}" type="datetime1">
              <a:rPr lang="en-US" smtClean="0"/>
              <a:t>1/30/23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6C0A17-845B-3C41-7F55-3E0A94C9C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28BAFB-37E4-EFFA-AAD3-A09B24A66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59EC-1CA5-0A43-84B7-AF5BA6AC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367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2EE8E6-454D-3E19-2B03-8B1FA556F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7467-8497-4250-B5BA-634AE1DCC06D}" type="datetime1">
              <a:rPr lang="en-US" smtClean="0"/>
              <a:t>1/30/23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466967-E8FF-F156-4590-BD9DF5283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2295E-618D-F52A-1404-6AC5A1322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59EC-1CA5-0A43-84B7-AF5BA6AC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516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6E1B8-144E-5435-C900-3EDC90A14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F760B-1D9D-7C90-8CE5-E32CC512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5F0AB-5C5B-0871-8723-3A3F8C556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A2A90-B3E1-80B0-645F-A358749F4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5EBC-8698-4F52-B51E-7487FA1AD2D6}" type="datetime1">
              <a:rPr lang="en-US" smtClean="0"/>
              <a:t>1/30/23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73518-931D-DBB3-575B-09690D7F8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6328C-A001-DA11-12AD-68D2E6E9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59EC-1CA5-0A43-84B7-AF5BA6AC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752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18E7C-E4A9-4386-8A11-4862180A5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2EB63D-A52D-3864-AE88-D2408E4FE8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036B07-EC28-DF8E-6594-1D647DED1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04F8D-5F03-2284-0CDE-E04A294C2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DD827-27C7-4447-80C8-DAE54A4F9F5F}" type="datetime1">
              <a:rPr lang="en-US" smtClean="0"/>
              <a:t>1/30/23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70624C-B46F-B666-174B-D5414B7CD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CAD1E-01A5-A47A-750F-611994BA2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59EC-1CA5-0A43-84B7-AF5BA6AC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737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70EE14-4FC4-84EF-8DFD-5EDB9029D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134E61-AAAC-58CA-655D-ADE3703E4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6FB02-C635-623E-A75F-F9ACED6B8B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DAE70-A7B3-4B54-90B5-18356499CBA8}" type="datetime1">
              <a:rPr lang="en-US" smtClean="0"/>
              <a:t>1/30/23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3A845-6E22-ED97-639B-7746C936A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27740-51C9-9E0C-5152-2D78C9A14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259EC-1CA5-0A43-84B7-AF5BA6AC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18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57709-6D87-A485-AAE8-B6D478E420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Strategic and Financial Planning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DCD803-6E82-22B1-DBBE-0EC47200B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7838" y="3971907"/>
            <a:ext cx="9144000" cy="1655762"/>
          </a:xfrm>
        </p:spPr>
        <p:txBody>
          <a:bodyPr/>
          <a:lstStyle/>
          <a:p>
            <a:r>
              <a:rPr lang="en-US" dirty="0"/>
              <a:t>UPRD Workshop – January 31,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8A3F2-0C97-EBEB-D265-1E82BE00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59EC-1CA5-0A43-84B7-AF5BA6AC63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300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45A016F-7594-BA9C-E431-261541C5C2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474063"/>
              </p:ext>
            </p:extLst>
          </p:nvPr>
        </p:nvGraphicFramePr>
        <p:xfrm>
          <a:off x="304800" y="463826"/>
          <a:ext cx="11555896" cy="6165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69198E-6702-A308-F70F-ED4B0D414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59EC-1CA5-0A43-84B7-AF5BA6AC63D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35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>
            <a:extLst>
              <a:ext uri="{FF2B5EF4-FFF2-40B4-BE49-F238E27FC236}">
                <a16:creationId xmlns:a16="http://schemas.microsoft.com/office/drawing/2014/main" id="{ABA0EF49-19FA-7766-A527-DD81EB2E8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478" y="644338"/>
            <a:ext cx="8847044" cy="556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546807-4833-843E-FD84-E0DCCA5AC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59EC-1CA5-0A43-84B7-AF5BA6AC63DE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>
            <a:extLst>
              <a:ext uri="{FF2B5EF4-FFF2-40B4-BE49-F238E27FC236}">
                <a16:creationId xmlns:a16="http://schemas.microsoft.com/office/drawing/2014/main" id="{0D034FFA-746A-BD6D-620B-C9FF9DE25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478" y="644338"/>
            <a:ext cx="8847044" cy="556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484E2F-8779-B036-980F-A2BFD5830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59EC-1CA5-0A43-84B7-AF5BA6AC63DE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>
            <a:extLst>
              <a:ext uri="{FF2B5EF4-FFF2-40B4-BE49-F238E27FC236}">
                <a16:creationId xmlns:a16="http://schemas.microsoft.com/office/drawing/2014/main" id="{2CEC90AE-5046-547C-0716-D95FAA1CC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478" y="644338"/>
            <a:ext cx="8847044" cy="556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9FE890-12F7-8B8F-68B9-55B86416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59EC-1CA5-0A43-84B7-AF5BA6AC63DE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>
            <a:extLst>
              <a:ext uri="{FF2B5EF4-FFF2-40B4-BE49-F238E27FC236}">
                <a16:creationId xmlns:a16="http://schemas.microsoft.com/office/drawing/2014/main" id="{CBAF341F-B51D-B9A9-3B30-32F90EE60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478" y="644338"/>
            <a:ext cx="8847044" cy="556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6E8DBB-47D8-1BC8-7040-74A2DEBEA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59EC-1CA5-0A43-84B7-AF5BA6AC63DE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096BB6AD-D320-9752-1651-7047ACC9F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478" y="644338"/>
            <a:ext cx="8847044" cy="55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0F98D4-6B50-F0E9-84BB-4AC5B4A62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59EC-1CA5-0A43-84B7-AF5BA6AC63DE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>
            <a:extLst>
              <a:ext uri="{FF2B5EF4-FFF2-40B4-BE49-F238E27FC236}">
                <a16:creationId xmlns:a16="http://schemas.microsoft.com/office/drawing/2014/main" id="{E16BC620-EB6E-90B6-AD72-395BB2942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478" y="644338"/>
            <a:ext cx="8847044" cy="556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2E80F6-21B3-2EB6-7267-549ABBE0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59EC-1CA5-0A43-84B7-AF5BA6AC63DE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>
            <a:extLst>
              <a:ext uri="{FF2B5EF4-FFF2-40B4-BE49-F238E27FC236}">
                <a16:creationId xmlns:a16="http://schemas.microsoft.com/office/drawing/2014/main" id="{92573057-3DFE-FE93-119E-146FAAFB4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478" y="644338"/>
            <a:ext cx="8847044" cy="556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A43B0D-C86D-03A1-3404-3E6DBA8D0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59EC-1CA5-0A43-84B7-AF5BA6AC63DE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200" y="133350"/>
            <a:ext cx="7772400" cy="7810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0081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+mj-ea"/>
                <a:cs typeface="+mj-cs"/>
              </a:rPr>
              <a:t>University Park Country Club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750609"/>
            <a:ext cx="8382000" cy="5334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81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+mj-ea"/>
                <a:cs typeface="+mj-cs"/>
              </a:rPr>
              <a:t>Golf Course Maintenance per 18-Hole Equivalent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486129B-BDC1-7893-1646-61E17914CA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514088"/>
              </p:ext>
            </p:extLst>
          </p:nvPr>
        </p:nvGraphicFramePr>
        <p:xfrm>
          <a:off x="1209040" y="1371600"/>
          <a:ext cx="10180320" cy="4815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990EB5-2DB0-CA80-ECAD-3CE37C82E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59EC-1CA5-0A43-84B7-AF5BA6AC63D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12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200" y="133350"/>
            <a:ext cx="7772400" cy="7810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0081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+mj-ea"/>
                <a:cs typeface="+mj-cs"/>
              </a:rPr>
              <a:t>University Park Country Club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0" y="762000"/>
            <a:ext cx="7772400" cy="5334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81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+mj-ea"/>
                <a:cs typeface="+mj-cs"/>
              </a:rPr>
              <a:t>G&amp;A Expenses per Revenues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486129B-BDC1-7893-1646-61E17914CA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9155991"/>
              </p:ext>
            </p:extLst>
          </p:nvPr>
        </p:nvGraphicFramePr>
        <p:xfrm>
          <a:off x="2209800" y="1709530"/>
          <a:ext cx="7848600" cy="4157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55927F-751B-DBAC-859A-4BAF0BC4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59EC-1CA5-0A43-84B7-AF5BA6AC63D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39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598EE-502C-3196-9A22-59DABC9AD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2839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452F7-9C18-36BF-A5DE-79C0A1734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270" y="1332466"/>
            <a:ext cx="10515600" cy="482175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Strategic Planning Background</a:t>
            </a:r>
          </a:p>
          <a:p>
            <a:pPr lvl="1"/>
            <a:r>
              <a:rPr lang="en-US" dirty="0"/>
              <a:t>Mission, Vision, Core Values</a:t>
            </a:r>
          </a:p>
          <a:p>
            <a:pPr lvl="1"/>
            <a:r>
              <a:rPr lang="en-US" dirty="0"/>
              <a:t>Strength/Weaknesses</a:t>
            </a:r>
          </a:p>
          <a:p>
            <a:pPr lvl="1"/>
            <a:r>
              <a:rPr lang="en-US" dirty="0"/>
              <a:t>Strategic KPIs</a:t>
            </a:r>
          </a:p>
          <a:p>
            <a:r>
              <a:rPr lang="en-US" b="1" dirty="0"/>
              <a:t>UPCC Performance </a:t>
            </a:r>
          </a:p>
          <a:p>
            <a:pPr lvl="1"/>
            <a:r>
              <a:rPr lang="en-US" dirty="0"/>
              <a:t>Benchmarks vs. Other Clubs</a:t>
            </a:r>
          </a:p>
          <a:p>
            <a:pPr lvl="1"/>
            <a:r>
              <a:rPr lang="en-US" dirty="0"/>
              <a:t>Performance vs. 2020 Strategic KPIs</a:t>
            </a:r>
          </a:p>
          <a:p>
            <a:r>
              <a:rPr lang="en-US" b="1" dirty="0"/>
              <a:t>5- Year Horizon</a:t>
            </a:r>
          </a:p>
          <a:p>
            <a:pPr lvl="1"/>
            <a:r>
              <a:rPr lang="en-US" dirty="0"/>
              <a:t>Assumptions</a:t>
            </a:r>
          </a:p>
          <a:p>
            <a:pPr lvl="1"/>
            <a:r>
              <a:rPr lang="en-US" dirty="0"/>
              <a:t>Projections – Membership Unconstrained/Constrained</a:t>
            </a:r>
          </a:p>
          <a:p>
            <a:pPr lvl="1"/>
            <a:r>
              <a:rPr lang="en-US" dirty="0"/>
              <a:t>Decisions to be Made</a:t>
            </a:r>
          </a:p>
          <a:p>
            <a:r>
              <a:rPr lang="en-US" b="1" dirty="0"/>
              <a:t>Capital Needs – Current and Future</a:t>
            </a:r>
          </a:p>
          <a:p>
            <a:pPr lvl="1"/>
            <a:r>
              <a:rPr lang="en-US" dirty="0"/>
              <a:t>Sources and Uses</a:t>
            </a:r>
          </a:p>
          <a:p>
            <a:r>
              <a:rPr lang="en-US" b="1" dirty="0"/>
              <a:t>Next Steps</a:t>
            </a:r>
          </a:p>
          <a:p>
            <a:pPr lvl="1"/>
            <a:r>
              <a:rPr lang="en-US"/>
              <a:t>Implications and </a:t>
            </a:r>
            <a:r>
              <a:rPr lang="en-US" dirty="0"/>
              <a:t>Strategic Issues - 2023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8AB79-A466-BD29-3C33-6E54B6EE8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59EC-1CA5-0A43-84B7-AF5BA6AC63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790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>
            <a:extLst>
              <a:ext uri="{FF2B5EF4-FFF2-40B4-BE49-F238E27FC236}">
                <a16:creationId xmlns:a16="http://schemas.microsoft.com/office/drawing/2014/main" id="{E5265D99-F26C-1FA9-F4D1-8D3DB1D1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478" y="644338"/>
            <a:ext cx="8847044" cy="556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776128-859D-4E0F-850E-C37CEDDB4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59EC-1CA5-0A43-84B7-AF5BA6AC63DE}" type="slidenum">
              <a:rPr lang="en-US" smtClean="0"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14FE6-DF09-16F3-F118-C097EE5F8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Takeaways from UPCC Benchmarking</a:t>
            </a:r>
            <a:br>
              <a:rPr lang="en-US" b="1" dirty="0"/>
            </a:br>
            <a:r>
              <a:rPr lang="en-US" sz="3200" b="1" dirty="0"/>
              <a:t>Performance vs. Strategic Initiatives 2020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99370-E781-207B-1F55-6C398D780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Membership has grown</a:t>
            </a:r>
          </a:p>
          <a:p>
            <a:r>
              <a:rPr lang="en-US" dirty="0"/>
              <a:t>Operating revenue has grown</a:t>
            </a:r>
          </a:p>
          <a:p>
            <a:r>
              <a:rPr lang="en-US" dirty="0"/>
              <a:t>Our annual Capital Income is lower than reference clubs</a:t>
            </a:r>
          </a:p>
          <a:p>
            <a:pPr lvl="1"/>
            <a:r>
              <a:rPr lang="en-US" dirty="0"/>
              <a:t>Full Member Initiation Fees Lower than Comparable Clubs</a:t>
            </a:r>
          </a:p>
          <a:p>
            <a:pPr lvl="1"/>
            <a:r>
              <a:rPr lang="en-US" dirty="0"/>
              <a:t>We are generating less Capital than other Clubs</a:t>
            </a:r>
          </a:p>
          <a:p>
            <a:r>
              <a:rPr lang="en-US" dirty="0"/>
              <a:t>Financial KPIs (Gross Profit/Fixed Expense/Payroll Expense, etc.) all in line with other Clubs</a:t>
            </a:r>
          </a:p>
          <a:p>
            <a:r>
              <a:rPr lang="en-US" dirty="0"/>
              <a:t>Golf Course management consistent; G&amp;A consistent </a:t>
            </a:r>
          </a:p>
          <a:p>
            <a:r>
              <a:rPr lang="en-US" dirty="0"/>
              <a:t>F&amp;B Subsidy consistent with other clubs; but accelerating</a:t>
            </a:r>
          </a:p>
          <a:p>
            <a:pPr lvl="1"/>
            <a:r>
              <a:rPr lang="en-US" dirty="0"/>
              <a:t>Management and F&amp;B Department identified high cost of food (investigating purchasing, labor input, waste, other)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24113-D8A4-F716-C5E8-A625EAE0C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59EC-1CA5-0A43-84B7-AF5BA6AC63D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575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D3229-CA45-86D1-1667-6BBD7F588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84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Five – Year Horizon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EBD04C-4C40-757C-1823-56E01390A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59EC-1CA5-0A43-84B7-AF5BA6AC63D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199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F5B22-57F3-586C-027C-EEE2CDDCA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365125"/>
            <a:ext cx="11715750" cy="835025"/>
          </a:xfrm>
        </p:spPr>
        <p:txBody>
          <a:bodyPr>
            <a:normAutofit/>
          </a:bodyPr>
          <a:lstStyle/>
          <a:p>
            <a:r>
              <a:rPr lang="en-US" sz="3600" b="1" dirty="0"/>
              <a:t>Five Year Pro Forma Assumptions – No Membership Constraint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6B3FD-4682-EFD1-E409-0CB2D8957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0150"/>
            <a:ext cx="10515600" cy="4976813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Full members increas</a:t>
            </a:r>
            <a:r>
              <a:rPr lang="en-US" sz="3200" dirty="0">
                <a:latin typeface="Calibri" panose="020F0502020204030204" pitchFamily="34" charset="0"/>
              </a:rPr>
              <a:t>e to 440 by 2027, resulting in:</a:t>
            </a:r>
          </a:p>
          <a:p>
            <a:pPr marL="457200" lvl="1">
              <a:spcBef>
                <a:spcPts val="0"/>
              </a:spcBef>
            </a:pPr>
            <a:r>
              <a:rPr lang="en-US" sz="3200" dirty="0">
                <a:latin typeface="Calibri" panose="020F0502020204030204" pitchFamily="34" charset="0"/>
              </a:rPr>
              <a:t>Outside annual rounds decreasing by ~50% by 2027</a:t>
            </a:r>
          </a:p>
          <a:p>
            <a:pPr marL="457200" lvl="1">
              <a:spcBef>
                <a:spcPts val="0"/>
              </a:spcBef>
            </a:pPr>
            <a:r>
              <a:rPr lang="en-US" sz="3200" dirty="0">
                <a:latin typeface="Calibri" panose="020F0502020204030204" pitchFamily="34" charset="0"/>
              </a:rPr>
              <a:t>Outside golf revenue decreasing by ~45% by 2027</a:t>
            </a:r>
          </a:p>
          <a:p>
            <a:pPr marL="457200" lvl="1">
              <a:spcBef>
                <a:spcPts val="0"/>
              </a:spcBef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Outside play rounds reduced by 200 for each added full member</a:t>
            </a:r>
            <a:endParaRPr lang="en-US" sz="3200" dirty="0">
              <a:latin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sz="3600" dirty="0">
                <a:latin typeface="Calibri" panose="020F0502020204030204" pitchFamily="34" charset="0"/>
              </a:rPr>
              <a:t>Racquets Members to 149; Social to 862; Total 1451</a:t>
            </a:r>
          </a:p>
          <a:p>
            <a:pPr marL="0">
              <a:spcBef>
                <a:spcPts val="0"/>
              </a:spcBef>
            </a:pPr>
            <a:r>
              <a:rPr lang="en-US" sz="3600" dirty="0">
                <a:latin typeface="Calibri" panose="020F0502020204030204" pitchFamily="34" charset="0"/>
              </a:rPr>
              <a:t>Total ~ 2,375 people</a:t>
            </a:r>
          </a:p>
          <a:p>
            <a:pPr marL="0">
              <a:spcBef>
                <a:spcPts val="0"/>
              </a:spcBef>
            </a:pPr>
            <a:r>
              <a:rPr lang="en-US" sz="3200" dirty="0">
                <a:latin typeface="Calibri" panose="020F0502020204030204" pitchFamily="34" charset="0"/>
              </a:rPr>
              <a:t>Social membership includes Fitness/Wellness beginning in  	2026, with personnel added in 2026 to support change</a:t>
            </a:r>
          </a:p>
          <a:p>
            <a:pPr marL="0">
              <a:spcBef>
                <a:spcPts val="0"/>
              </a:spcBef>
            </a:pPr>
            <a:r>
              <a:rPr lang="en-US" sz="3200" dirty="0">
                <a:latin typeface="Calibri" panose="020F0502020204030204" pitchFamily="34" charset="0"/>
              </a:rPr>
              <a:t>Otherwise à la carte ‘Pass’ System Remains in Place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DBDD2-C69B-36F0-0A26-B7F512BE1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59EC-1CA5-0A43-84B7-AF5BA6AC63D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35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C8791-9940-EFC5-4CFC-4263D9F4B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605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Five Year Pro Forma Assumptions – No Membership Constraint, page 2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07FF7-3C51-F254-CF4A-5F9CBB028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5141843"/>
          </a:xfrm>
        </p:spPr>
        <p:txBody>
          <a:bodyPr>
            <a:normAutofit/>
          </a:bodyPr>
          <a:lstStyle/>
          <a:p>
            <a:r>
              <a:rPr lang="en-US" dirty="0"/>
              <a:t>Annual Increase Assumptions</a:t>
            </a:r>
          </a:p>
          <a:p>
            <a:pPr marL="457200"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</a:rPr>
              <a:t>4% annual increase in Dues</a:t>
            </a:r>
            <a:endParaRPr lang="en-US" strike="sngStrike" dirty="0">
              <a:latin typeface="Calibri" panose="020F0502020204030204" pitchFamily="34" charset="0"/>
            </a:endParaRPr>
          </a:p>
          <a:p>
            <a:pPr marL="457200"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</a:rPr>
              <a:t>4% annual increase in payroll </a:t>
            </a:r>
          </a:p>
          <a:p>
            <a:pPr marL="457200"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</a:rPr>
              <a:t>3% increase in other expenses</a:t>
            </a:r>
          </a:p>
          <a:p>
            <a:pPr marL="457200" lvl="1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Maintenance, utilities, insurance, prorated per ft.</a:t>
            </a:r>
            <a:r>
              <a:rPr lang="en-US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2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for W/F and Space</a:t>
            </a:r>
          </a:p>
          <a:p>
            <a:r>
              <a:rPr lang="en-US" dirty="0"/>
              <a:t>What Is Not Assumed</a:t>
            </a:r>
          </a:p>
          <a:p>
            <a:pPr lvl="1"/>
            <a:r>
              <a:rPr lang="en-US" dirty="0"/>
              <a:t>No significant difference in demand for outside golf.</a:t>
            </a:r>
          </a:p>
          <a:p>
            <a:pPr lvl="1"/>
            <a:r>
              <a:rPr lang="en-US" dirty="0"/>
              <a:t>No change in required Memberships or F&amp;B Minimum</a:t>
            </a:r>
          </a:p>
          <a:p>
            <a:pPr lvl="1"/>
            <a:r>
              <a:rPr lang="en-US" dirty="0"/>
              <a:t>No significant change in restaurant covers</a:t>
            </a:r>
          </a:p>
          <a:p>
            <a:pPr lvl="1"/>
            <a:r>
              <a:rPr lang="en-US" dirty="0"/>
              <a:t>No significant change on Social Member Dues (considered low by competitive standards)</a:t>
            </a:r>
          </a:p>
          <a:p>
            <a:pPr lvl="1"/>
            <a:r>
              <a:rPr lang="en-US" dirty="0"/>
              <a:t>No significant increase in Initiation fees</a:t>
            </a:r>
          </a:p>
          <a:p>
            <a:pPr lvl="1"/>
            <a:r>
              <a:rPr lang="en-US" dirty="0"/>
              <a:t>No significant change in revenue from Summer Memberships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06998-D38F-E74A-CD6B-70CA2B3AA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59EC-1CA5-0A43-84B7-AF5BA6AC63D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5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824BFE7-E4BB-CB4D-4A43-728F1082E9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555691"/>
              </p:ext>
            </p:extLst>
          </p:nvPr>
        </p:nvGraphicFramePr>
        <p:xfrm>
          <a:off x="1615440" y="512710"/>
          <a:ext cx="8961120" cy="5982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3218">
                  <a:extLst>
                    <a:ext uri="{9D8B030D-6E8A-4147-A177-3AD203B41FA5}">
                      <a16:colId xmlns:a16="http://schemas.microsoft.com/office/drawing/2014/main" val="3196347113"/>
                    </a:ext>
                  </a:extLst>
                </a:gridCol>
                <a:gridCol w="196464">
                  <a:extLst>
                    <a:ext uri="{9D8B030D-6E8A-4147-A177-3AD203B41FA5}">
                      <a16:colId xmlns:a16="http://schemas.microsoft.com/office/drawing/2014/main" val="1244458924"/>
                    </a:ext>
                  </a:extLst>
                </a:gridCol>
                <a:gridCol w="50368">
                  <a:extLst>
                    <a:ext uri="{9D8B030D-6E8A-4147-A177-3AD203B41FA5}">
                      <a16:colId xmlns:a16="http://schemas.microsoft.com/office/drawing/2014/main" val="2363695771"/>
                    </a:ext>
                  </a:extLst>
                </a:gridCol>
                <a:gridCol w="987334">
                  <a:extLst>
                    <a:ext uri="{9D8B030D-6E8A-4147-A177-3AD203B41FA5}">
                      <a16:colId xmlns:a16="http://schemas.microsoft.com/office/drawing/2014/main" val="2351479739"/>
                    </a:ext>
                  </a:extLst>
                </a:gridCol>
                <a:gridCol w="225368">
                  <a:extLst>
                    <a:ext uri="{9D8B030D-6E8A-4147-A177-3AD203B41FA5}">
                      <a16:colId xmlns:a16="http://schemas.microsoft.com/office/drawing/2014/main" val="371471873"/>
                    </a:ext>
                  </a:extLst>
                </a:gridCol>
                <a:gridCol w="987334">
                  <a:extLst>
                    <a:ext uri="{9D8B030D-6E8A-4147-A177-3AD203B41FA5}">
                      <a16:colId xmlns:a16="http://schemas.microsoft.com/office/drawing/2014/main" val="345528680"/>
                    </a:ext>
                  </a:extLst>
                </a:gridCol>
                <a:gridCol w="246832">
                  <a:extLst>
                    <a:ext uri="{9D8B030D-6E8A-4147-A177-3AD203B41FA5}">
                      <a16:colId xmlns:a16="http://schemas.microsoft.com/office/drawing/2014/main" val="2417952076"/>
                    </a:ext>
                  </a:extLst>
                </a:gridCol>
                <a:gridCol w="987334">
                  <a:extLst>
                    <a:ext uri="{9D8B030D-6E8A-4147-A177-3AD203B41FA5}">
                      <a16:colId xmlns:a16="http://schemas.microsoft.com/office/drawing/2014/main" val="3048438512"/>
                    </a:ext>
                  </a:extLst>
                </a:gridCol>
                <a:gridCol w="246832">
                  <a:extLst>
                    <a:ext uri="{9D8B030D-6E8A-4147-A177-3AD203B41FA5}">
                      <a16:colId xmlns:a16="http://schemas.microsoft.com/office/drawing/2014/main" val="1447919439"/>
                    </a:ext>
                  </a:extLst>
                </a:gridCol>
                <a:gridCol w="987334">
                  <a:extLst>
                    <a:ext uri="{9D8B030D-6E8A-4147-A177-3AD203B41FA5}">
                      <a16:colId xmlns:a16="http://schemas.microsoft.com/office/drawing/2014/main" val="1894127421"/>
                    </a:ext>
                  </a:extLst>
                </a:gridCol>
                <a:gridCol w="225368">
                  <a:extLst>
                    <a:ext uri="{9D8B030D-6E8A-4147-A177-3AD203B41FA5}">
                      <a16:colId xmlns:a16="http://schemas.microsoft.com/office/drawing/2014/main" val="4149154620"/>
                    </a:ext>
                  </a:extLst>
                </a:gridCol>
                <a:gridCol w="987334">
                  <a:extLst>
                    <a:ext uri="{9D8B030D-6E8A-4147-A177-3AD203B41FA5}">
                      <a16:colId xmlns:a16="http://schemas.microsoft.com/office/drawing/2014/main" val="3738246109"/>
                    </a:ext>
                  </a:extLst>
                </a:gridCol>
              </a:tblGrid>
              <a:tr h="2237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SUMMARY INCOME STATEMENT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Five Year Forecast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653590"/>
                  </a:ext>
                </a:extLst>
              </a:tr>
              <a:tr h="2237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FISCAL YEARS ENDING SEPTEMBER 30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2023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2024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2025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2026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2027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extLst>
                  <a:ext uri="{0D108BD9-81ED-4DB2-BD59-A6C34878D82A}">
                    <a16:rowId xmlns:a16="http://schemas.microsoft.com/office/drawing/2014/main" val="999629310"/>
                  </a:ext>
                </a:extLst>
              </a:tr>
              <a:tr h="2237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COUNTRY CLUB OPERATIONS: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extLst>
                  <a:ext uri="{0D108BD9-81ED-4DB2-BD59-A6C34878D82A}">
                    <a16:rowId xmlns:a16="http://schemas.microsoft.com/office/drawing/2014/main" val="4010474874"/>
                  </a:ext>
                </a:extLst>
              </a:tr>
              <a:tr h="2237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(in thousands)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extLst>
                  <a:ext uri="{0D108BD9-81ED-4DB2-BD59-A6C34878D82A}">
                    <a16:rowId xmlns:a16="http://schemas.microsoft.com/office/drawing/2014/main" val="3963109006"/>
                  </a:ext>
                </a:extLst>
              </a:tr>
              <a:tr h="223735">
                <a:tc gridSpan="2"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extLst>
                  <a:ext uri="{0D108BD9-81ED-4DB2-BD59-A6C34878D82A}">
                    <a16:rowId xmlns:a16="http://schemas.microsoft.com/office/drawing/2014/main" val="2896741456"/>
                  </a:ext>
                </a:extLst>
              </a:tr>
              <a:tr h="2237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REVENUE: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extLst>
                  <a:ext uri="{0D108BD9-81ED-4DB2-BD59-A6C34878D82A}">
                    <a16:rowId xmlns:a16="http://schemas.microsoft.com/office/drawing/2014/main" val="129391329"/>
                  </a:ext>
                </a:extLst>
              </a:tr>
              <a:tr h="2237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MEMBERSHIP DUES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4,894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5,443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5,948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6,470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6,830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extLst>
                  <a:ext uri="{0D108BD9-81ED-4DB2-BD59-A6C34878D82A}">
                    <a16:rowId xmlns:a16="http://schemas.microsoft.com/office/drawing/2014/main" val="1703252273"/>
                  </a:ext>
                </a:extLst>
              </a:tr>
              <a:tr h="2237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GOLF OPERATIONS, NET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3,454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3,028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2,885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2,653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2,609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extLst>
                  <a:ext uri="{0D108BD9-81ED-4DB2-BD59-A6C34878D82A}">
                    <a16:rowId xmlns:a16="http://schemas.microsoft.com/office/drawing/2014/main" val="3546700403"/>
                  </a:ext>
                </a:extLst>
              </a:tr>
              <a:tr h="2237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TENNIS &amp; FITNESS CENTRE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     95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     98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   101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   104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   107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extLst>
                  <a:ext uri="{0D108BD9-81ED-4DB2-BD59-A6C34878D82A}">
                    <a16:rowId xmlns:a16="http://schemas.microsoft.com/office/drawing/2014/main" val="4252366005"/>
                  </a:ext>
                </a:extLst>
              </a:tr>
              <a:tr h="2237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RESTAURANT INCOME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sng" strike="noStrike">
                          <a:effectLst/>
                        </a:rPr>
                        <a:t>           2,390 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sng" strike="noStrike">
                          <a:effectLst/>
                        </a:rPr>
                        <a:t>           2,462 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sng" strike="noStrike">
                          <a:effectLst/>
                        </a:rPr>
                        <a:t>           2,535 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sng" strike="noStrike">
                          <a:effectLst/>
                        </a:rPr>
                        <a:t>           2,611 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sng" strike="noStrike">
                          <a:effectLst/>
                        </a:rPr>
                        <a:t>           2,689 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extLst>
                  <a:ext uri="{0D108BD9-81ED-4DB2-BD59-A6C34878D82A}">
                    <a16:rowId xmlns:a16="http://schemas.microsoft.com/office/drawing/2014/main" val="541491932"/>
                  </a:ext>
                </a:extLst>
              </a:tr>
              <a:tr h="2237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TOTAL REVENUE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10,833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11,031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11,470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11,839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12,236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extLst>
                  <a:ext uri="{0D108BD9-81ED-4DB2-BD59-A6C34878D82A}">
                    <a16:rowId xmlns:a16="http://schemas.microsoft.com/office/drawing/2014/main" val="2056765618"/>
                  </a:ext>
                </a:extLst>
              </a:tr>
              <a:tr h="223735">
                <a:tc gridSpan="2"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extLst>
                  <a:ext uri="{0D108BD9-81ED-4DB2-BD59-A6C34878D82A}">
                    <a16:rowId xmlns:a16="http://schemas.microsoft.com/office/drawing/2014/main" val="3694339018"/>
                  </a:ext>
                </a:extLst>
              </a:tr>
              <a:tr h="2237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EXPENSES: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extLst>
                  <a:ext uri="{0D108BD9-81ED-4DB2-BD59-A6C34878D82A}">
                    <a16:rowId xmlns:a16="http://schemas.microsoft.com/office/drawing/2014/main" val="2156868987"/>
                  </a:ext>
                </a:extLst>
              </a:tr>
              <a:tr h="223735">
                <a:tc gridSpan="2"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extLst>
                  <a:ext uri="{0D108BD9-81ED-4DB2-BD59-A6C34878D82A}">
                    <a16:rowId xmlns:a16="http://schemas.microsoft.com/office/drawing/2014/main" val="361717316"/>
                  </a:ext>
                </a:extLst>
              </a:tr>
              <a:tr h="2237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GOLF OPERATIONS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1,578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1,653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1,728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1,804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1,847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extLst>
                  <a:ext uri="{0D108BD9-81ED-4DB2-BD59-A6C34878D82A}">
                    <a16:rowId xmlns:a16="http://schemas.microsoft.com/office/drawing/2014/main" val="1475336813"/>
                  </a:ext>
                </a:extLst>
              </a:tr>
              <a:tr h="2237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TENNIS &amp; FITNESS CENTRE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   485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   503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   521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   650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   674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extLst>
                  <a:ext uri="{0D108BD9-81ED-4DB2-BD59-A6C34878D82A}">
                    <a16:rowId xmlns:a16="http://schemas.microsoft.com/office/drawing/2014/main" val="316147742"/>
                  </a:ext>
                </a:extLst>
              </a:tr>
              <a:tr h="2237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RESTAURANT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3,174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3,285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3,399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3,518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3,641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extLst>
                  <a:ext uri="{0D108BD9-81ED-4DB2-BD59-A6C34878D82A}">
                    <a16:rowId xmlns:a16="http://schemas.microsoft.com/office/drawing/2014/main" val="3314999671"/>
                  </a:ext>
                </a:extLst>
              </a:tr>
              <a:tr h="2237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GOLF COURSE MAINTENANCE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3,140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3,251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3,366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3,485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3,608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extLst>
                  <a:ext uri="{0D108BD9-81ED-4DB2-BD59-A6C34878D82A}">
                    <a16:rowId xmlns:a16="http://schemas.microsoft.com/office/drawing/2014/main" val="1616551520"/>
                  </a:ext>
                </a:extLst>
              </a:tr>
              <a:tr h="2237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GENERAL &amp; ADMINISTRATIVE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sng" strike="noStrike">
                          <a:effectLst/>
                        </a:rPr>
                        <a:t>           2,015 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sng" strike="noStrike">
                          <a:effectLst/>
                        </a:rPr>
                        <a:t>           2,092 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sng" strike="noStrike">
                          <a:effectLst/>
                        </a:rPr>
                        <a:t>           2,171 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sng" strike="noStrike">
                          <a:effectLst/>
                        </a:rPr>
                        <a:t>           2,253 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sng" strike="noStrike">
                          <a:effectLst/>
                        </a:rPr>
                        <a:t>           2,339 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extLst>
                  <a:ext uri="{0D108BD9-81ED-4DB2-BD59-A6C34878D82A}">
                    <a16:rowId xmlns:a16="http://schemas.microsoft.com/office/drawing/2014/main" val="2055346367"/>
                  </a:ext>
                </a:extLst>
              </a:tr>
              <a:tr h="2237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TOTAL EXPENSES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10,393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10,783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11,185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11,710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12,109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extLst>
                  <a:ext uri="{0D108BD9-81ED-4DB2-BD59-A6C34878D82A}">
                    <a16:rowId xmlns:a16="http://schemas.microsoft.com/office/drawing/2014/main" val="3244827173"/>
                  </a:ext>
                </a:extLst>
              </a:tr>
              <a:tr h="223735">
                <a:tc gridSpan="2"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extLst>
                  <a:ext uri="{0D108BD9-81ED-4DB2-BD59-A6C34878D82A}">
                    <a16:rowId xmlns:a16="http://schemas.microsoft.com/office/drawing/2014/main" val="3771833394"/>
                  </a:ext>
                </a:extLst>
              </a:tr>
              <a:tr h="2237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FUNDING OF UPRD GENERAL FUND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   (90)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 (100)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 (150)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 (100)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 (100)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extLst>
                  <a:ext uri="{0D108BD9-81ED-4DB2-BD59-A6C34878D82A}">
                    <a16:rowId xmlns:a16="http://schemas.microsoft.com/office/drawing/2014/main" val="1360006948"/>
                  </a:ext>
                </a:extLst>
              </a:tr>
              <a:tr h="223735">
                <a:tc gridSpan="2"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extLst>
                  <a:ext uri="{0D108BD9-81ED-4DB2-BD59-A6C34878D82A}">
                    <a16:rowId xmlns:a16="http://schemas.microsoft.com/office/drawing/2014/main" val="1738512395"/>
                  </a:ext>
                </a:extLst>
              </a:tr>
              <a:tr h="2314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SURPLUS/(LOSS) FOR OTHER RD NEEDS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   350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   148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   135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     29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     27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extLst>
                  <a:ext uri="{0D108BD9-81ED-4DB2-BD59-A6C34878D82A}">
                    <a16:rowId xmlns:a16="http://schemas.microsoft.com/office/drawing/2014/main" val="3346103507"/>
                  </a:ext>
                </a:extLst>
              </a:tr>
              <a:tr h="231470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extLst>
                  <a:ext uri="{0D108BD9-81ED-4DB2-BD59-A6C34878D82A}">
                    <a16:rowId xmlns:a16="http://schemas.microsoft.com/office/drawing/2014/main" val="747366958"/>
                  </a:ext>
                </a:extLst>
              </a:tr>
              <a:tr h="2237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CAPITAL FUNDS: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1,025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1,033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1,033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          1,030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           1,043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7" marR="7807" marT="7807" marB="0" anchor="b"/>
                </a:tc>
                <a:extLst>
                  <a:ext uri="{0D108BD9-81ED-4DB2-BD59-A6C34878D82A}">
                    <a16:rowId xmlns:a16="http://schemas.microsoft.com/office/drawing/2014/main" val="1300378889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4B9838-6922-5030-90A3-7349BF83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59EC-1CA5-0A43-84B7-AF5BA6AC63D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41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129DB-FEFD-A179-A0AF-89FCFFFA8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56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		Five Year Pro Forma Assumptions </a:t>
            </a:r>
            <a:br>
              <a:rPr lang="en-US" sz="4000" b="1" dirty="0"/>
            </a:br>
            <a:r>
              <a:rPr lang="en-US" sz="4000" b="1" dirty="0"/>
              <a:t>		    Membership Constrained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9ABEC-C072-CF56-1101-5CC51F596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99628"/>
            <a:ext cx="10321520" cy="3947471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en-US" sz="4300" dirty="0">
                <a:solidFill>
                  <a:srgbClr val="000000"/>
                </a:solidFill>
                <a:latin typeface="Calibri" panose="020F0502020204030204" pitchFamily="34" charset="0"/>
              </a:rPr>
              <a:t>No significant changes from “membership not constrained forecast”</a:t>
            </a:r>
          </a:p>
          <a:p>
            <a:pPr>
              <a:spcBef>
                <a:spcPts val="0"/>
              </a:spcBef>
            </a:pPr>
            <a:endParaRPr lang="en-US" sz="4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4300" dirty="0">
                <a:solidFill>
                  <a:srgbClr val="000000"/>
                </a:solidFill>
                <a:latin typeface="Calibri" panose="020F0502020204030204" pitchFamily="34" charset="0"/>
              </a:rPr>
              <a:t>All Prior Assumptions</a:t>
            </a:r>
          </a:p>
          <a:p>
            <a:pPr>
              <a:spcBef>
                <a:spcPts val="0"/>
              </a:spcBef>
            </a:pPr>
            <a:endParaRPr lang="en-US" sz="4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4300" dirty="0">
                <a:solidFill>
                  <a:srgbClr val="000000"/>
                </a:solidFill>
                <a:latin typeface="Calibri" panose="020F0502020204030204" pitchFamily="34" charset="0"/>
              </a:rPr>
              <a:t>Membership Caps: Full = 400; Racquets = 135, Social = 817</a:t>
            </a:r>
          </a:p>
          <a:p>
            <a:pPr>
              <a:spcBef>
                <a:spcPts val="0"/>
              </a:spcBef>
            </a:pPr>
            <a:endParaRPr lang="en-US" sz="4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4300" dirty="0">
                <a:solidFill>
                  <a:srgbClr val="000000"/>
                </a:solidFill>
                <a:latin typeface="Calibri" panose="020F0502020204030204" pitchFamily="34" charset="0"/>
              </a:rPr>
              <a:t>2,300 people</a:t>
            </a:r>
          </a:p>
          <a:p>
            <a:pPr>
              <a:spcBef>
                <a:spcPts val="0"/>
              </a:spcBef>
            </a:pPr>
            <a:endParaRPr lang="en-US" sz="4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4300" dirty="0">
                <a:solidFill>
                  <a:srgbClr val="000000"/>
                </a:solidFill>
                <a:latin typeface="Calibri" panose="020F0502020204030204" pitchFamily="34" charset="0"/>
              </a:rPr>
              <a:t>Does not include Trial Members – 2Q – FY  (30 Full)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20EAC-D5D6-5A9C-39D7-260067CE6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59EC-1CA5-0A43-84B7-AF5BA6AC63D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465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1CA7D-5F15-62A1-7021-B784C52EB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07879"/>
            <a:ext cx="10515600" cy="1042241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Capital Needs and Capital Reserves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7B6C32-4E3D-9491-3E01-27958D88C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59EC-1CA5-0A43-84B7-AF5BA6AC63D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21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1A7E9-BFBA-FB6C-D4E7-8036C46DD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Capital Reserve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A019D-8C5C-40E1-71F8-F22E418D5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391" y="1617807"/>
            <a:ext cx="10515600" cy="4351338"/>
          </a:xfrm>
        </p:spPr>
        <p:txBody>
          <a:bodyPr/>
          <a:lstStyle/>
          <a:p>
            <a:r>
              <a:rPr lang="en-US" dirty="0"/>
              <a:t>Foundation for capital planning, 20-year horizon</a:t>
            </a:r>
          </a:p>
          <a:p>
            <a:r>
              <a:rPr lang="en-US" dirty="0"/>
              <a:t>Contracted with specialists in Golf/Country Clubs </a:t>
            </a:r>
          </a:p>
          <a:p>
            <a:r>
              <a:rPr lang="en-US" dirty="0"/>
              <a:t>Historic files and info; two people on-site for a week</a:t>
            </a:r>
          </a:p>
          <a:p>
            <a:r>
              <a:rPr lang="en-US" dirty="0"/>
              <a:t>Identified all assets &gt; $2,500 in value, date installed, useful life</a:t>
            </a:r>
          </a:p>
          <a:p>
            <a:r>
              <a:rPr lang="en-US" dirty="0"/>
              <a:t>Includes all golf course components, racquets, fitness/wellness, dining, kitchen, infrastructure</a:t>
            </a:r>
          </a:p>
          <a:p>
            <a:r>
              <a:rPr lang="en-US" dirty="0"/>
              <a:t>Curated by Curtis, John, et. al. for UPCC, leases considered</a:t>
            </a:r>
          </a:p>
          <a:p>
            <a:r>
              <a:rPr lang="en-US" dirty="0"/>
              <a:t>Projects replacement cost and funds needed by year (inflation considered)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A4681-8739-609E-1230-7285F05CE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59EC-1CA5-0A43-84B7-AF5BA6AC63D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754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1B43C-994F-440E-440E-04EC9576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19" y="658027"/>
            <a:ext cx="10515600" cy="108441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          </a:t>
            </a:r>
            <a:r>
              <a:rPr lang="en-US" sz="4400" b="1" dirty="0"/>
              <a:t>CAPITAL SOURCES &amp; USES</a:t>
            </a:r>
            <a:r>
              <a:rPr lang="en-US" b="1" dirty="0"/>
              <a:t>, </a:t>
            </a:r>
            <a:r>
              <a:rPr lang="en-US" sz="4400" b="1" dirty="0"/>
              <a:t>Years 1 – 5</a:t>
            </a:r>
            <a:br>
              <a:rPr lang="en-US" sz="4400" b="1" dirty="0"/>
            </a:br>
            <a:r>
              <a:rPr lang="en-US" sz="4400" dirty="0"/>
              <a:t>       </a:t>
            </a:r>
            <a:r>
              <a:rPr lang="en-US" sz="3100" u="sng" dirty="0"/>
              <a:t>Year 1             Year 2             Year 3             Year 4            Year 5 </a:t>
            </a:r>
            <a:r>
              <a:rPr lang="en-US" sz="4400" u="sng" dirty="0"/>
              <a:t>                              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A944ED4-C26F-50A8-395E-156147EE4E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4541" y="1549400"/>
          <a:ext cx="10515600" cy="5145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9668F2-E39C-B1D4-A576-4BFE8871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59EC-1CA5-0A43-84B7-AF5BA6AC63D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273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BDE6-AAE2-BE90-2A01-1E05B6DEF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1" y="3212696"/>
            <a:ext cx="8725592" cy="95798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Strategic Planning Background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C7E41C-F839-BEC3-80D0-FEF38BF46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59EC-1CA5-0A43-84B7-AF5BA6AC63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735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1B43C-994F-440E-440E-04EC9576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939" y="790834"/>
            <a:ext cx="10515600" cy="593124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          </a:t>
            </a:r>
            <a:r>
              <a:rPr lang="en-US" b="1" dirty="0"/>
              <a:t>CAPITAL SOURCES &amp; USES, Years 1 – 20</a:t>
            </a:r>
            <a:br>
              <a:rPr lang="en-US" b="1" u="sng" dirty="0"/>
            </a:br>
            <a:r>
              <a:rPr lang="en-US" sz="4400" dirty="0"/>
              <a:t>       </a:t>
            </a:r>
            <a:r>
              <a:rPr lang="en-US" sz="3100" u="sng" dirty="0"/>
              <a:t>Years 1-5          Years 6-10            Years 11-15         Years 16-20            </a:t>
            </a:r>
            <a:r>
              <a:rPr lang="en-US" sz="4400" u="sng" dirty="0"/>
              <a:t>                            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A944ED4-C26F-50A8-395E-156147EE4E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4541" y="1383958"/>
          <a:ext cx="10515600" cy="5311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5143C6-134E-B32C-39E2-06A2209BD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59EC-1CA5-0A43-84B7-AF5BA6AC63D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90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6217E-A18D-F56D-8040-EFB1C4E1D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Implications and </a:t>
            </a:r>
            <a:br>
              <a:rPr lang="en-US" sz="5400" b="1" dirty="0"/>
            </a:br>
            <a:r>
              <a:rPr lang="en-US" sz="5400" b="1" dirty="0"/>
              <a:t>Strategic Issues - 2023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2A87DB-DC6F-8C50-B852-2ABAF8CD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59EC-1CA5-0A43-84B7-AF5BA6AC63D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212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E827E-4546-8BAD-3A93-CC037792A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Implications/Conclusions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77D66-9ADE-0E24-27A5-018B51EA8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1828800"/>
            <a:ext cx="11741426" cy="4770783"/>
          </a:xfrm>
        </p:spPr>
        <p:txBody>
          <a:bodyPr>
            <a:normAutofit/>
          </a:bodyPr>
          <a:lstStyle/>
          <a:p>
            <a:r>
              <a:rPr lang="en-US" dirty="0"/>
              <a:t>Club performance has positively advanced key strategic issues from 2020. </a:t>
            </a:r>
          </a:p>
          <a:p>
            <a:endParaRPr lang="en-US" dirty="0"/>
          </a:p>
          <a:p>
            <a:r>
              <a:rPr lang="en-US" dirty="0"/>
              <a:t>Membership constraints are manageable; it is a member experience decision.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Current initiation fees, capital dues, and 10% outside play are insufficient to support our EXISTING infrastructure.</a:t>
            </a:r>
          </a:p>
          <a:p>
            <a:endParaRPr lang="en-US" dirty="0"/>
          </a:p>
          <a:p>
            <a:r>
              <a:rPr lang="en-US" dirty="0"/>
              <a:t>We need an additional $10 - $13 million over the next 20 years to support EXISTING infrastructure, before new kitchen, wellness/fitness, activity space, pro shop move, and office needs.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9B2D1-65B3-7441-1C94-A96CB5133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59EC-1CA5-0A43-84B7-AF5BA6AC63D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362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D127C-E3AC-11B4-1F0F-EEC8A81EA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Strategic Issues –2023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11C0914-6400-BF20-5B82-70BDE21F1D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8608505"/>
              </p:ext>
            </p:extLst>
          </p:nvPr>
        </p:nvGraphicFramePr>
        <p:xfrm>
          <a:off x="679450" y="1615196"/>
          <a:ext cx="1087755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>
                  <a:extLst>
                    <a:ext uri="{9D8B030D-6E8A-4147-A177-3AD203B41FA5}">
                      <a16:colId xmlns:a16="http://schemas.microsoft.com/office/drawing/2014/main" val="268119295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1603728734"/>
                    </a:ext>
                  </a:extLst>
                </a:gridCol>
                <a:gridCol w="2965450">
                  <a:extLst>
                    <a:ext uri="{9D8B030D-6E8A-4147-A177-3AD203B41FA5}">
                      <a16:colId xmlns:a16="http://schemas.microsoft.com/office/drawing/2014/main" val="944609632"/>
                    </a:ext>
                  </a:extLst>
                </a:gridCol>
              </a:tblGrid>
              <a:tr h="3041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Decisions/Considerations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Strategic KPI Impacts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752456"/>
                  </a:ext>
                </a:extLst>
              </a:tr>
              <a:tr h="7472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dirty="0"/>
                        <a:t>Membership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Growth, Caps, 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Requirements, Capacity</a:t>
                      </a:r>
                      <a:br>
                        <a:rPr lang="en-US" sz="2400" dirty="0"/>
                      </a:b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Member Satisfaction,  Participation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000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dirty="0"/>
                        <a:t>Financial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Capital Requirements, 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Operating 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Fiscal Responsibility, Satisfaction,</a:t>
                      </a:r>
                    </a:p>
                    <a:p>
                      <a:r>
                        <a:rPr lang="en-US" sz="2400" dirty="0"/>
                        <a:t>Property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573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dirty="0"/>
                        <a:t>Facilities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Aging Infrastructure, 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Amenity Deficiencies, 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Master Plan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Satisfaction,</a:t>
                      </a:r>
                    </a:p>
                    <a:p>
                      <a:r>
                        <a:rPr lang="en-US" sz="2400" dirty="0"/>
                        <a:t>Participation,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Property Values,</a:t>
                      </a:r>
                    </a:p>
                    <a:p>
                      <a:r>
                        <a:rPr lang="en-US" sz="2400" dirty="0"/>
                        <a:t>Staff Satisfaction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94557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C2E1B1-AAE3-3319-80F8-CD6397AD0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59EC-1CA5-0A43-84B7-AF5BA6AC63D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7841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BB3BC-FCA8-FEF4-264A-F2F010998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3534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Questions and Comments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C98F2D-4944-2A45-4A34-8706F5017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59EC-1CA5-0A43-84B7-AF5BA6AC63D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005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A36C6E9-F676-47BB-8D62-D661F46D6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844393"/>
              </p:ext>
            </p:extLst>
          </p:nvPr>
        </p:nvGraphicFramePr>
        <p:xfrm>
          <a:off x="905466" y="1609396"/>
          <a:ext cx="10566599" cy="5091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66599">
                  <a:extLst>
                    <a:ext uri="{9D8B030D-6E8A-4147-A177-3AD203B41FA5}">
                      <a16:colId xmlns:a16="http://schemas.microsoft.com/office/drawing/2014/main" val="1116106775"/>
                    </a:ext>
                  </a:extLst>
                </a:gridCol>
              </a:tblGrid>
              <a:tr h="3998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kern="0" cap="small" dirty="0">
                          <a:effectLst/>
                        </a:rPr>
                        <a:t>Our Mission</a:t>
                      </a:r>
                      <a:endParaRPr lang="en-US" sz="1900" b="1" kern="0" dirty="0">
                        <a:solidFill>
                          <a:srgbClr val="39775E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17" marR="60517" marT="0" marB="0" anchor="ctr"/>
                </a:tc>
                <a:extLst>
                  <a:ext uri="{0D108BD9-81ED-4DB2-BD59-A6C34878D82A}">
                    <a16:rowId xmlns:a16="http://schemas.microsoft.com/office/drawing/2014/main" val="3072533029"/>
                  </a:ext>
                </a:extLst>
              </a:tr>
              <a:tr h="731989">
                <a:tc>
                  <a:txBody>
                    <a:bodyPr/>
                    <a:lstStyle/>
                    <a:p>
                      <a:pPr algn="ctr"/>
                      <a:r>
                        <a:rPr lang="en-US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Deliver to members and guests ever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evolving lifestyle experiences that are engaging and inclusive 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 providing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exemplary service, facilities and amenities. </a:t>
                      </a:r>
                      <a:b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517" marR="6051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4281150"/>
                  </a:ext>
                </a:extLst>
              </a:tr>
              <a:tr h="3818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b="1" kern="0" cap="small" dirty="0">
                          <a:solidFill>
                            <a:schemeClr val="bg1"/>
                          </a:solidFill>
                          <a:effectLst/>
                        </a:rPr>
                        <a:t>Our Vision</a:t>
                      </a:r>
                      <a:endParaRPr lang="en-US" sz="1900" b="1" kern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17" marR="60517" marT="0" marB="0" anchor="ctr"/>
                </a:tc>
                <a:extLst>
                  <a:ext uri="{0D108BD9-81ED-4DB2-BD59-A6C34878D82A}">
                    <a16:rowId xmlns:a16="http://schemas.microsoft.com/office/drawing/2014/main" val="3394734812"/>
                  </a:ext>
                </a:extLst>
              </a:tr>
              <a:tr h="731989">
                <a:tc>
                  <a:txBody>
                    <a:bodyPr/>
                    <a:lstStyle/>
                    <a:p>
                      <a:pPr algn="ctr"/>
                      <a:r>
                        <a:rPr lang="en-US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be the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preeminent gathering place 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members and guests to meet, socialize and enjoy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lifestyle opportunities that exceed their expectations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a modern club environment that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enhances our residential community. </a:t>
                      </a:r>
                      <a:b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517" marR="6051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9064715"/>
                  </a:ext>
                </a:extLst>
              </a:tr>
              <a:tr h="3814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kern="0" cap="small" dirty="0">
                          <a:effectLst/>
                        </a:rPr>
                        <a:t>Our Core Values</a:t>
                      </a:r>
                      <a:endParaRPr lang="en-US" sz="1900" b="1" kern="0" dirty="0">
                        <a:solidFill>
                          <a:srgbClr val="39775E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17" marR="60517" marT="0" marB="0" anchor="ctr"/>
                </a:tc>
                <a:extLst>
                  <a:ext uri="{0D108BD9-81ED-4DB2-BD59-A6C34878D82A}">
                    <a16:rowId xmlns:a16="http://schemas.microsoft.com/office/drawing/2014/main" val="2880708723"/>
                  </a:ext>
                </a:extLst>
              </a:tr>
              <a:tr h="4792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50" b="0" kern="0" dirty="0">
                          <a:solidFill>
                            <a:schemeClr val="tx1"/>
                          </a:solidFill>
                          <a:effectLst/>
                        </a:rPr>
                        <a:t>Values that are truly important direct the decisions we make, define our character, and preserve what is special about our Club. </a:t>
                      </a:r>
                      <a:br>
                        <a:rPr lang="en-US" sz="1550" b="0" kern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500" b="0" kern="0" dirty="0">
                          <a:solidFill>
                            <a:schemeClr val="tx1"/>
                          </a:solidFill>
                          <a:effectLst/>
                        </a:rPr>
                        <a:t>They are:</a:t>
                      </a:r>
                      <a:endParaRPr lang="en-US" sz="1500" b="0" kern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517" marR="6051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492880"/>
                  </a:ext>
                </a:extLst>
              </a:tr>
              <a:tr h="1856286">
                <a:tc>
                  <a:txBody>
                    <a:bodyPr/>
                    <a:lstStyle/>
                    <a:p>
                      <a:pPr marL="171450" lvl="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Integrity, Trust &amp; Mutual Respect - Acting ethically in the best interests of our members, staff, and community.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Quality -Striving to be the best that we can be in all that we do.</a:t>
                      </a:r>
                    </a:p>
                    <a:p>
                      <a:pPr marL="171450" lvl="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Fiscal Responsibility and Transparency 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Openly communicating our financial position and ensuring that operating budgets and reserves are sufficient to meet the current and future financial needs of the Club. </a:t>
                      </a:r>
                    </a:p>
                    <a:p>
                      <a:pPr marL="171450" lvl="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Environmental stewardship – Commitment to preserving our natural landscape and considering the environmental impact of our decisions. </a:t>
                      </a:r>
                    </a:p>
                  </a:txBody>
                  <a:tcPr marL="60517" marR="6051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0954746"/>
                  </a:ext>
                </a:extLst>
              </a:tr>
            </a:tbl>
          </a:graphicData>
        </a:graphic>
      </p:graphicFrame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A529FE4E-5CCF-4634-AE9E-FF745B2F4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600" y="315805"/>
            <a:ext cx="2092800" cy="117323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23206F-C960-33B2-D60C-5B59F6B57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59EC-1CA5-0A43-84B7-AF5BA6AC63D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82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39270-3461-6B51-2F36-36FFCDE9F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Key </a:t>
            </a:r>
            <a:r>
              <a:rPr lang="en-US" b="1" i="1" dirty="0"/>
              <a:t>Strategic</a:t>
            </a:r>
            <a:r>
              <a:rPr lang="en-US" b="1" dirty="0"/>
              <a:t> Performance Indicators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36923-FE11-6C0C-5C76-CA8F9AE61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508" y="1869897"/>
            <a:ext cx="9011292" cy="430706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200" dirty="0">
                <a:effectLst/>
                <a:latin typeface="CIDFont+F2"/>
              </a:rPr>
              <a:t>Member satisfaction 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effectLst/>
                <a:latin typeface="CIDFont+F2"/>
              </a:rPr>
              <a:t>Membership growth/Membership retention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effectLst/>
                <a:latin typeface="CIDFont+F2"/>
              </a:rPr>
              <a:t>Member/Guest participation 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effectLst/>
                <a:latin typeface="CIDFont+F2"/>
              </a:rPr>
              <a:t>Staff satisfaction/retention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CIDFont+F2"/>
              </a:rPr>
              <a:t>Financial strength/accountability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CIDFont+F2"/>
              </a:rPr>
              <a:t>Long-term Property values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07E3B-2E31-C425-1087-7A36C09E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59EC-1CA5-0A43-84B7-AF5BA6AC63D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405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78C48-8B0B-09B5-31DD-8FCBB50F4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Strengths and Weaknesses -2020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2440D11-DC89-B1AA-4F04-8C79A905A4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688778"/>
              </p:ext>
            </p:extLst>
          </p:nvPr>
        </p:nvGraphicFramePr>
        <p:xfrm>
          <a:off x="838200" y="1690688"/>
          <a:ext cx="10705832" cy="4124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2916">
                  <a:extLst>
                    <a:ext uri="{9D8B030D-6E8A-4147-A177-3AD203B41FA5}">
                      <a16:colId xmlns:a16="http://schemas.microsoft.com/office/drawing/2014/main" val="2007896127"/>
                    </a:ext>
                  </a:extLst>
                </a:gridCol>
                <a:gridCol w="5352916">
                  <a:extLst>
                    <a:ext uri="{9D8B030D-6E8A-4147-A177-3AD203B41FA5}">
                      <a16:colId xmlns:a16="http://schemas.microsoft.com/office/drawing/2014/main" val="3180707754"/>
                    </a:ext>
                  </a:extLst>
                </a:gridCol>
              </a:tblGrid>
              <a:tr h="199072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 5 Strengths in Rank Order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Top 5 Weaknesses In Rank Order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866220"/>
                  </a:ext>
                </a:extLst>
              </a:tr>
              <a:tr h="2870144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Great staff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Excellent golf course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Service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Friendly, social membership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Financial Strength</a:t>
                      </a:r>
                    </a:p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Limited Capital Income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Outdated facilities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Apathy/Resistance to change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Lack of certain amenities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Aging membership</a:t>
                      </a:r>
                    </a:p>
                    <a:p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288517"/>
                  </a:ext>
                </a:extLst>
              </a:tr>
              <a:tr h="574029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35228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5CCFEC-BE32-33C8-496A-974A1FD96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59EC-1CA5-0A43-84B7-AF5BA6AC63D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120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F7219-9DA5-696F-4F26-069D78C0E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Threats and Opportunities-2020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A3C5FAE-B1F8-ACD8-6DC5-91B1812C03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86395"/>
              </p:ext>
            </p:extLst>
          </p:nvPr>
        </p:nvGraphicFramePr>
        <p:xfrm>
          <a:off x="838200" y="1427018"/>
          <a:ext cx="10515600" cy="4878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77196231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016180543"/>
                    </a:ext>
                  </a:extLst>
                </a:gridCol>
              </a:tblGrid>
              <a:tr h="5237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 Threats in Rank Order </a:t>
                      </a:r>
                      <a:endParaRPr lang="en-US" sz="2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Top Opportunities In Rank Order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364152"/>
                  </a:ext>
                </a:extLst>
              </a:tr>
              <a:tr h="43548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attracting new members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 of upgrades to course and facilities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Competition from newer communities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Aging membership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Diminishing interest in golf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Residents not understanding the correlation between a great club and home values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new sources of capital income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Clubhouse renovations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Marketing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casual dining areas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amenities, i.e. pickleball, aquatics, fitness, etc.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member participation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events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1126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C4F562-B0D7-6167-FC72-3BB4F4C5D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59EC-1CA5-0A43-84B7-AF5BA6AC63D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349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16A7B-8FD5-4BF2-2077-E1DD308FA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Key Strategic Issues - 2020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951DEB4-766A-2381-F323-A33113B5B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316556"/>
              </p:ext>
            </p:extLst>
          </p:nvPr>
        </p:nvGraphicFramePr>
        <p:xfrm>
          <a:off x="1423624" y="1474687"/>
          <a:ext cx="9344752" cy="5018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4752">
                  <a:extLst>
                    <a:ext uri="{9D8B030D-6E8A-4147-A177-3AD203B41FA5}">
                      <a16:colId xmlns:a16="http://schemas.microsoft.com/office/drawing/2014/main" val="2903277533"/>
                    </a:ext>
                  </a:extLst>
                </a:gridCol>
              </a:tblGrid>
              <a:tr h="6747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Key Strategic Issues in Rank Order  - Fall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76912"/>
                  </a:ext>
                </a:extLst>
              </a:tr>
              <a:tr h="3954131">
                <a:tc>
                  <a:txBody>
                    <a:bodyPr/>
                    <a:lstStyle/>
                    <a:p>
                      <a:pPr marL="1604963" lvl="1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>
                          <a:effectLst/>
                          <a:latin typeface="CIDFont+F2"/>
                        </a:rPr>
                        <a:t>Update facilities</a:t>
                      </a:r>
                    </a:p>
                    <a:p>
                      <a:pPr marL="1604963" lvl="1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>
                          <a:effectLst/>
                          <a:latin typeface="CIDFont+F2"/>
                        </a:rPr>
                        <a:t>Financial health</a:t>
                      </a:r>
                    </a:p>
                    <a:p>
                      <a:pPr marL="1604963" lvl="1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>
                          <a:effectLst/>
                          <a:latin typeface="CIDFont+F2"/>
                        </a:rPr>
                        <a:t>Membership growth</a:t>
                      </a:r>
                    </a:p>
                    <a:p>
                      <a:pPr marL="1604963" lvl="1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>
                          <a:effectLst/>
                          <a:latin typeface="CIDFont+F2"/>
                        </a:rPr>
                        <a:t>Strategic planning</a:t>
                      </a:r>
                    </a:p>
                    <a:p>
                      <a:pPr marL="1604963" lvl="1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>
                          <a:effectLst/>
                          <a:latin typeface="CIDFont+F2"/>
                        </a:rPr>
                        <a:t>Governance and Leadership</a:t>
                      </a:r>
                    </a:p>
                    <a:p>
                      <a:pPr marL="1604963" lvl="1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>
                          <a:effectLst/>
                          <a:latin typeface="CIDFont+F2"/>
                        </a:rPr>
                        <a:t>Maintaining property values</a:t>
                      </a:r>
                    </a:p>
                    <a:p>
                      <a:pPr marL="1604963" lvl="1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>
                          <a:effectLst/>
                          <a:latin typeface="CIDFont+F2"/>
                        </a:rPr>
                        <a:t>Member participation/usage</a:t>
                      </a:r>
                    </a:p>
                    <a:p>
                      <a:pPr marL="1604963" lvl="1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>
                          <a:effectLst/>
                          <a:latin typeface="CIDFont+F2"/>
                        </a:rPr>
                        <a:t>Member retention</a:t>
                      </a:r>
                    </a:p>
                    <a:p>
                      <a:pPr marL="1604963" lvl="1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>
                          <a:effectLst/>
                          <a:latin typeface="CIDFont+F2"/>
                        </a:rPr>
                        <a:t>Obtaining quality staff members</a:t>
                      </a:r>
                      <a:endParaRPr lang="en-US" sz="2400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27613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058D7A-EB92-69F1-6B0E-8DFAA770B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59EC-1CA5-0A43-84B7-AF5BA6AC63D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96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D94CF-87EA-7102-AC71-F82DB636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5041"/>
            <a:ext cx="10515600" cy="138681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UPCC Performance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9DFB0-9F92-FF3A-7BC7-6B5ADCEB4449}"/>
              </a:ext>
            </a:extLst>
          </p:cNvPr>
          <p:cNvSpPr txBox="1"/>
          <p:nvPr/>
        </p:nvSpPr>
        <p:spPr>
          <a:xfrm>
            <a:off x="3870960" y="4358641"/>
            <a:ext cx="8589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Sources:</a:t>
            </a:r>
          </a:p>
          <a:p>
            <a:r>
              <a:rPr lang="en-US" sz="1600" dirty="0"/>
              <a:t>Club Benchmarking  </a:t>
            </a:r>
          </a:p>
          <a:p>
            <a:r>
              <a:rPr lang="en-US" sz="1600" dirty="0"/>
              <a:t>	18-27 holes, Southeast US, 68 Clubs, Multi-year Data</a:t>
            </a:r>
          </a:p>
          <a:p>
            <a:r>
              <a:rPr lang="en-US" sz="1600" dirty="0"/>
              <a:t>Phillips Harvey </a:t>
            </a:r>
          </a:p>
          <a:p>
            <a:r>
              <a:rPr lang="en-US" sz="1600" dirty="0"/>
              <a:t>	South and Southwest Florida, 61 Clubs Audited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F0636-1FCC-AEBA-06B3-95EF2E10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59EC-1CA5-0A43-84B7-AF5BA6AC63D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553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3390</TotalTime>
  <Words>1432</Words>
  <Application>Microsoft Office PowerPoint</Application>
  <PresentationFormat>Widescreen</PresentationFormat>
  <Paragraphs>313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Cambria</vt:lpstr>
      <vt:lpstr>CIDFont+F2</vt:lpstr>
      <vt:lpstr>Myriad Pro</vt:lpstr>
      <vt:lpstr>Office Theme</vt:lpstr>
      <vt:lpstr>Strategic and Financial Planning</vt:lpstr>
      <vt:lpstr>Agenda</vt:lpstr>
      <vt:lpstr>Strategic Planning Background </vt:lpstr>
      <vt:lpstr>PowerPoint Presentation</vt:lpstr>
      <vt:lpstr>Key Strategic Performance Indicators</vt:lpstr>
      <vt:lpstr>Strengths and Weaknesses -2020</vt:lpstr>
      <vt:lpstr>Threats and Opportunities-2020</vt:lpstr>
      <vt:lpstr>Key Strategic Issues - 2020</vt:lpstr>
      <vt:lpstr>UPCC Performance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Takeaways from UPCC Benchmarking Performance vs. Strategic Initiatives 2020</vt:lpstr>
      <vt:lpstr>Five – Year Horizon</vt:lpstr>
      <vt:lpstr>Five Year Pro Forma Assumptions – No Membership Constraint</vt:lpstr>
      <vt:lpstr>Five Year Pro Forma Assumptions – No Membership Constraint, page 2</vt:lpstr>
      <vt:lpstr>PowerPoint Presentation</vt:lpstr>
      <vt:lpstr>  Five Year Pro Forma Assumptions        Membership Constrained</vt:lpstr>
      <vt:lpstr>Capital Needs and Capital Reserves</vt:lpstr>
      <vt:lpstr>Capital Reserve Study</vt:lpstr>
      <vt:lpstr>          CAPITAL SOURCES &amp; USES, Years 1 – 5        Year 1             Year 2             Year 3             Year 4            Year 5                                 </vt:lpstr>
      <vt:lpstr>          CAPITAL SOURCES &amp; USES, Years 1 – 20        Years 1-5          Years 6-10            Years 11-15         Years 16-20                                          </vt:lpstr>
      <vt:lpstr>Implications and  Strategic Issues - 2023</vt:lpstr>
      <vt:lpstr>Implications/Conclusions</vt:lpstr>
      <vt:lpstr>Strategic Issues –2023</vt:lpstr>
      <vt:lpstr>Questions and 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and Financial Planning</dc:title>
  <dc:creator>Steven Ludmerer</dc:creator>
  <cp:lastModifiedBy>BJ Mantia</cp:lastModifiedBy>
  <cp:revision>42</cp:revision>
  <cp:lastPrinted>2023-01-26T18:20:28Z</cp:lastPrinted>
  <dcterms:created xsi:type="dcterms:W3CDTF">2023-01-24T17:28:15Z</dcterms:created>
  <dcterms:modified xsi:type="dcterms:W3CDTF">2023-01-30T22:04:04Z</dcterms:modified>
</cp:coreProperties>
</file>